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7" r:id="rId2"/>
    <p:sldId id="300" r:id="rId3"/>
    <p:sldId id="325" r:id="rId4"/>
    <p:sldId id="314" r:id="rId5"/>
    <p:sldId id="315" r:id="rId6"/>
    <p:sldId id="321" r:id="rId7"/>
    <p:sldId id="316" r:id="rId8"/>
    <p:sldId id="301" r:id="rId9"/>
    <p:sldId id="318" r:id="rId10"/>
    <p:sldId id="302" r:id="rId11"/>
    <p:sldId id="322" r:id="rId12"/>
    <p:sldId id="323" r:id="rId13"/>
    <p:sldId id="324" r:id="rId14"/>
    <p:sldId id="320" r:id="rId15"/>
  </p:sldIdLst>
  <p:sldSz cx="9144000" cy="6858000" type="screen4x3"/>
  <p:notesSz cx="6761163" cy="9942513"/>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guide id="3" orient="horz" pos="3132">
          <p15:clr>
            <a:srgbClr val="A4A3A4"/>
          </p15:clr>
        </p15:guide>
        <p15:guide id="4" pos="213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Каврева Людмила Владимировна"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BF7"/>
    <a:srgbClr val="B9CDE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p:cViewPr varScale="1">
        <p:scale>
          <a:sx n="111" d="100"/>
          <a:sy n="111" d="100"/>
        </p:scale>
        <p:origin x="780" y="102"/>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4002" y="-102"/>
      </p:cViewPr>
      <p:guideLst>
        <p:guide orient="horz" pos="3127"/>
        <p:guide pos="2141"/>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74" cy="49760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29010" y="0"/>
            <a:ext cx="2930574" cy="497603"/>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50A9A8C-6337-429C-9181-D5A12FA4F06F}" type="datetimeFigureOut">
              <a:rPr lang="ru-RU"/>
              <a:pPr>
                <a:defRPr/>
              </a:pPr>
              <a:t>25.11.2024</a:t>
            </a:fld>
            <a:endParaRPr lang="ru-RU"/>
          </a:p>
        </p:txBody>
      </p:sp>
      <p:sp>
        <p:nvSpPr>
          <p:cNvPr id="4" name="Нижний колонтитул 3"/>
          <p:cNvSpPr>
            <a:spLocks noGrp="1"/>
          </p:cNvSpPr>
          <p:nvPr>
            <p:ph type="ftr" sz="quarter" idx="2"/>
          </p:nvPr>
        </p:nvSpPr>
        <p:spPr>
          <a:xfrm>
            <a:off x="0" y="9443321"/>
            <a:ext cx="2930574" cy="497603"/>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29010" y="9443321"/>
            <a:ext cx="2930574" cy="497603"/>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E8855B8-F7B4-4C81-A9AC-94F0C4A389F3}" type="slidenum">
              <a:rPr lang="ru-RU"/>
              <a:pPr>
                <a:defRPr/>
              </a:pPr>
              <a:t>‹#›</a:t>
            </a:fld>
            <a:endParaRPr lang="ru-RU"/>
          </a:p>
        </p:txBody>
      </p:sp>
    </p:spTree>
    <p:extLst>
      <p:ext uri="{BB962C8B-B14F-4D97-AF65-F5344CB8AC3E}">
        <p14:creationId xmlns:p14="http://schemas.microsoft.com/office/powerpoint/2010/main" val="99870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74" cy="49760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29010" y="0"/>
            <a:ext cx="2930574" cy="497603"/>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0C52C3A-E85A-4C55-A78B-035909B1A1A3}" type="datetimeFigureOut">
              <a:rPr lang="ru-RU"/>
              <a:pPr>
                <a:defRPr/>
              </a:pPr>
              <a:t>25.11.2024</a:t>
            </a:fld>
            <a:endParaRPr lang="ru-RU"/>
          </a:p>
        </p:txBody>
      </p:sp>
      <p:sp>
        <p:nvSpPr>
          <p:cNvPr id="4" name="Образ слайда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5801" y="4723251"/>
            <a:ext cx="5409562" cy="4473654"/>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9443321"/>
            <a:ext cx="2930574" cy="497603"/>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29010" y="9443321"/>
            <a:ext cx="2930574" cy="497603"/>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1EA3EAD-FFA3-4BB1-91F5-5B9227E05AEA}" type="slidenum">
              <a:rPr lang="ru-RU"/>
              <a:pPr>
                <a:defRPr/>
              </a:pPr>
              <a:t>‹#›</a:t>
            </a:fld>
            <a:endParaRPr lang="ru-RU"/>
          </a:p>
        </p:txBody>
      </p:sp>
    </p:spTree>
    <p:extLst>
      <p:ext uri="{BB962C8B-B14F-4D97-AF65-F5344CB8AC3E}">
        <p14:creationId xmlns:p14="http://schemas.microsoft.com/office/powerpoint/2010/main" val="11270149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раз слайда 1"/>
          <p:cNvSpPr>
            <a:spLocks noGrp="1" noRot="1" noChangeAspect="1" noTextEdit="1"/>
          </p:cNvSpPr>
          <p:nvPr>
            <p:ph type="sldImg"/>
          </p:nvPr>
        </p:nvSpPr>
        <p:spPr bwMode="auto">
          <a:xfrm>
            <a:off x="896938" y="746125"/>
            <a:ext cx="4967287" cy="3727450"/>
          </a:xfrm>
          <a:noFill/>
          <a:ln>
            <a:solidFill>
              <a:srgbClr val="000000"/>
            </a:solidFill>
            <a:miter lim="800000"/>
            <a:headEnd/>
            <a:tailEnd/>
          </a:ln>
        </p:spPr>
      </p:sp>
      <p:sp>
        <p:nvSpPr>
          <p:cNvPr id="2253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ltLang="ru-RU"/>
          </a:p>
        </p:txBody>
      </p:sp>
      <p:sp>
        <p:nvSpPr>
          <p:cNvPr id="22531" name="Номер слайда 3"/>
          <p:cNvSpPr txBox="1">
            <a:spLocks noGrp="1"/>
          </p:cNvSpPr>
          <p:nvPr/>
        </p:nvSpPr>
        <p:spPr bwMode="auto">
          <a:xfrm>
            <a:off x="3829010" y="9443321"/>
            <a:ext cx="2930574" cy="497603"/>
          </a:xfrm>
          <a:prstGeom prst="rect">
            <a:avLst/>
          </a:prstGeom>
          <a:noFill/>
          <a:ln w="9525">
            <a:noFill/>
            <a:miter lim="800000"/>
            <a:headEnd/>
            <a:tailEnd/>
          </a:ln>
        </p:spPr>
        <p:txBody>
          <a:bodyPr anchor="b"/>
          <a:lstStyle/>
          <a:p>
            <a:pPr algn="r"/>
            <a:fld id="{B88724F7-9C47-4B2C-BC21-DCCC1EFDB1B8}" type="slidenum">
              <a:rPr lang="ru-RU" altLang="ru-RU" sz="1200">
                <a:solidFill>
                  <a:srgbClr val="000000"/>
                </a:solidFill>
                <a:latin typeface="Calibri" pitchFamily="34" charset="0"/>
                <a:cs typeface="Arial" charset="0"/>
              </a:rPr>
              <a:pPr algn="r"/>
              <a:t>2</a:t>
            </a:fld>
            <a:endParaRPr lang="ru-RU" altLang="ru-RU" sz="1200">
              <a:solidFill>
                <a:srgbClr val="000000"/>
              </a:solidFill>
              <a:latin typeface="Calibri" pitchFamily="34" charset="0"/>
              <a:cs typeface="Arial" charset="0"/>
            </a:endParaRPr>
          </a:p>
        </p:txBody>
      </p:sp>
    </p:spTree>
    <p:extLst>
      <p:ext uri="{BB962C8B-B14F-4D97-AF65-F5344CB8AC3E}">
        <p14:creationId xmlns:p14="http://schemas.microsoft.com/office/powerpoint/2010/main" val="665041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раз слайда 1"/>
          <p:cNvSpPr>
            <a:spLocks noGrp="1" noRot="1" noChangeAspect="1" noTextEdit="1"/>
          </p:cNvSpPr>
          <p:nvPr>
            <p:ph type="sldImg"/>
          </p:nvPr>
        </p:nvSpPr>
        <p:spPr bwMode="auto">
          <a:xfrm>
            <a:off x="896938" y="746125"/>
            <a:ext cx="4967287" cy="3727450"/>
          </a:xfrm>
          <a:noFill/>
          <a:ln>
            <a:solidFill>
              <a:srgbClr val="000000"/>
            </a:solidFill>
            <a:miter lim="800000"/>
            <a:headEnd/>
            <a:tailEnd/>
          </a:ln>
        </p:spPr>
      </p:sp>
      <p:sp>
        <p:nvSpPr>
          <p:cNvPr id="2253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ltLang="ru-RU"/>
          </a:p>
        </p:txBody>
      </p:sp>
      <p:sp>
        <p:nvSpPr>
          <p:cNvPr id="22531" name="Номер слайда 3"/>
          <p:cNvSpPr txBox="1">
            <a:spLocks noGrp="1"/>
          </p:cNvSpPr>
          <p:nvPr/>
        </p:nvSpPr>
        <p:spPr bwMode="auto">
          <a:xfrm>
            <a:off x="3829010" y="9443321"/>
            <a:ext cx="2930574" cy="497603"/>
          </a:xfrm>
          <a:prstGeom prst="rect">
            <a:avLst/>
          </a:prstGeom>
          <a:noFill/>
          <a:ln w="9525">
            <a:noFill/>
            <a:miter lim="800000"/>
            <a:headEnd/>
            <a:tailEnd/>
          </a:ln>
        </p:spPr>
        <p:txBody>
          <a:bodyPr anchor="b"/>
          <a:lstStyle/>
          <a:p>
            <a:pPr algn="r"/>
            <a:fld id="{B88724F7-9C47-4B2C-BC21-DCCC1EFDB1B8}" type="slidenum">
              <a:rPr lang="ru-RU" altLang="ru-RU" sz="1200">
                <a:solidFill>
                  <a:srgbClr val="000000"/>
                </a:solidFill>
                <a:latin typeface="Calibri" pitchFamily="34" charset="0"/>
                <a:cs typeface="Arial" charset="0"/>
              </a:rPr>
              <a:pPr algn="r"/>
              <a:t>8</a:t>
            </a:fld>
            <a:endParaRPr lang="ru-RU" altLang="ru-RU" sz="1200">
              <a:solidFill>
                <a:srgbClr val="000000"/>
              </a:solidFill>
              <a:latin typeface="Calibri" pitchFamily="34" charset="0"/>
              <a:cs typeface="Arial" charset="0"/>
            </a:endParaRPr>
          </a:p>
        </p:txBody>
      </p:sp>
    </p:spTree>
    <p:extLst>
      <p:ext uri="{BB962C8B-B14F-4D97-AF65-F5344CB8AC3E}">
        <p14:creationId xmlns:p14="http://schemas.microsoft.com/office/powerpoint/2010/main" val="3668828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раз слайда 1"/>
          <p:cNvSpPr>
            <a:spLocks noGrp="1" noRot="1" noChangeAspect="1" noTextEdit="1"/>
          </p:cNvSpPr>
          <p:nvPr>
            <p:ph type="sldImg"/>
          </p:nvPr>
        </p:nvSpPr>
        <p:spPr bwMode="auto">
          <a:xfrm>
            <a:off x="896938" y="746125"/>
            <a:ext cx="4967287" cy="3727450"/>
          </a:xfrm>
          <a:noFill/>
          <a:ln>
            <a:solidFill>
              <a:srgbClr val="000000"/>
            </a:solidFill>
            <a:miter lim="800000"/>
            <a:headEnd/>
            <a:tailEnd/>
          </a:ln>
        </p:spPr>
      </p:sp>
      <p:sp>
        <p:nvSpPr>
          <p:cNvPr id="2253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ltLang="ru-RU"/>
          </a:p>
        </p:txBody>
      </p:sp>
      <p:sp>
        <p:nvSpPr>
          <p:cNvPr id="22531" name="Номер слайда 3"/>
          <p:cNvSpPr txBox="1">
            <a:spLocks noGrp="1"/>
          </p:cNvSpPr>
          <p:nvPr/>
        </p:nvSpPr>
        <p:spPr bwMode="auto">
          <a:xfrm>
            <a:off x="3829010" y="9443321"/>
            <a:ext cx="2930574" cy="497603"/>
          </a:xfrm>
          <a:prstGeom prst="rect">
            <a:avLst/>
          </a:prstGeom>
          <a:noFill/>
          <a:ln w="9525">
            <a:noFill/>
            <a:miter lim="800000"/>
            <a:headEnd/>
            <a:tailEnd/>
          </a:ln>
        </p:spPr>
        <p:txBody>
          <a:bodyPr anchor="b"/>
          <a:lstStyle/>
          <a:p>
            <a:pPr algn="r"/>
            <a:fld id="{B88724F7-9C47-4B2C-BC21-DCCC1EFDB1B8}" type="slidenum">
              <a:rPr lang="ru-RU" altLang="ru-RU" sz="1200">
                <a:solidFill>
                  <a:srgbClr val="000000"/>
                </a:solidFill>
                <a:latin typeface="Calibri" pitchFamily="34" charset="0"/>
                <a:cs typeface="Arial" charset="0"/>
              </a:rPr>
              <a:pPr algn="r"/>
              <a:t>10</a:t>
            </a:fld>
            <a:endParaRPr lang="ru-RU" altLang="ru-RU" sz="1200">
              <a:solidFill>
                <a:srgbClr val="000000"/>
              </a:solidFill>
              <a:latin typeface="Calibri" pitchFamily="34" charset="0"/>
              <a:cs typeface="Arial" charset="0"/>
            </a:endParaRPr>
          </a:p>
        </p:txBody>
      </p:sp>
    </p:spTree>
    <p:extLst>
      <p:ext uri="{BB962C8B-B14F-4D97-AF65-F5344CB8AC3E}">
        <p14:creationId xmlns:p14="http://schemas.microsoft.com/office/powerpoint/2010/main" val="307054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33"/>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4007AFF3-6AFC-4953-95DC-896EAD035E06}" type="datetimeFigureOut">
              <a:rPr lang="ru-RU"/>
              <a:pPr>
                <a:defRPr/>
              </a:pPr>
              <a:t>25.11.2024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70ED5C8-D5F9-4A7C-ACEB-14C84E9E59E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73CC3E2B-A924-4A65-8803-C676AAAAC8A5}" type="datetimeFigureOut">
              <a:rPr lang="ru-RU"/>
              <a:pPr>
                <a:defRPr/>
              </a:pPr>
              <a:t>25.11.2024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FC81AAD-62DE-4D2B-9493-E4AC154DE0B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0"/>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40"/>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4521B53F-6D9C-4DCD-B016-D79A5ABBC592}" type="datetimeFigureOut">
              <a:rPr lang="ru-RU"/>
              <a:pPr>
                <a:defRPr/>
              </a:pPr>
              <a:t>25.11.2024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FE18D1-74C3-4B13-BB25-CCD5FAE4E9F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0BF580EF-0AD7-4573-B983-8125A8F66DD1}" type="datetimeFigureOut">
              <a:rPr lang="ru-RU"/>
              <a:pPr>
                <a:defRPr/>
              </a:pPr>
              <a:t>25.11.2024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76C4272-0A5B-4820-993F-4B8D4D9A5EC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212C0ECA-9D11-4F61-A81E-8DDDEF3B7F30}" type="datetimeFigureOut">
              <a:rPr lang="ru-RU"/>
              <a:pPr>
                <a:defRPr/>
              </a:pPr>
              <a:t>25.11.2024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9264FC5-D7A2-48EE-8915-F52EC613C9AF}"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F9CE3A1E-6669-454C-8814-1CB208C46B16}" type="datetimeFigureOut">
              <a:rPr lang="ru-RU"/>
              <a:pPr>
                <a:defRPr/>
              </a:pPr>
              <a:t>25.11.2024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9409EA0-ED80-4EA8-ABBF-BA57FFFEA4F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33"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F20434BD-E638-43F3-A1C4-BAE99636DDC8}" type="datetimeFigureOut">
              <a:rPr lang="ru-RU"/>
              <a:pPr>
                <a:defRPr/>
              </a:pPr>
              <a:t>25.11.2024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019DC774-2137-4077-B7F0-FCD964ABE4C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435BED21-6A40-4D99-BC35-3C997C08D621}" type="datetimeFigureOut">
              <a:rPr lang="ru-RU"/>
              <a:pPr>
                <a:defRPr/>
              </a:pPr>
              <a:t>25.11.2024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9AEF4DB1-CC73-48B0-89B8-4F672AECBB04}"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1826B586-31EB-48B3-940A-1809FCE4C2AE}" type="datetimeFigureOut">
              <a:rPr lang="ru-RU"/>
              <a:pPr>
                <a:defRPr/>
              </a:pPr>
              <a:t>25.11.2024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B86D7D58-B718-4C24-B7F1-C5C15CB2819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2" y="273049"/>
            <a:ext cx="3008313" cy="1162051"/>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1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3947D9DD-5F30-4ACA-97FE-C39CE5AC953E}" type="datetimeFigureOut">
              <a:rPr lang="ru-RU"/>
              <a:pPr>
                <a:defRPr/>
              </a:pPr>
              <a:t>25.11.2024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62E1EBC-B72F-4E66-965F-B17A417911A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9"/>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45"/>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D113D080-7FA6-4B52-B91F-B0315661BB26}" type="datetimeFigureOut">
              <a:rPr lang="ru-RU"/>
              <a:pPr>
                <a:defRPr/>
              </a:pPr>
              <a:t>25.11.2024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D0948A5-0299-4DE3-B81A-67C61D60771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9"/>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4EA5091B-C8C8-4262-8213-655D0FAA929B}" type="datetimeFigureOut">
              <a:rPr lang="ru-RU"/>
              <a:pPr>
                <a:defRPr/>
              </a:pPr>
              <a:t>25.11.2024</a:t>
            </a:fld>
            <a:endParaRPr lang="ru-RU"/>
          </a:p>
        </p:txBody>
      </p:sp>
      <p:sp>
        <p:nvSpPr>
          <p:cNvPr id="5" name="Нижний колонтитул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92A1308-D5D8-46B3-868B-BFB738C59FB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mailto:gia9@don.kurganobl.r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 name="Рисунок 6"/>
          <p:cNvPicPr>
            <a:picLocks noChangeAspect="1"/>
          </p:cNvPicPr>
          <p:nvPr/>
        </p:nvPicPr>
        <p:blipFill>
          <a:blip r:embed="rId3" cstate="print"/>
          <a:srcRect/>
          <a:stretch>
            <a:fillRect/>
          </a:stretch>
        </p:blipFill>
        <p:spPr bwMode="auto">
          <a:xfrm>
            <a:off x="0" y="0"/>
            <a:ext cx="1979613" cy="1557339"/>
          </a:xfrm>
          <a:prstGeom prst="rect">
            <a:avLst/>
          </a:prstGeom>
          <a:noFill/>
          <a:ln>
            <a:noFill/>
          </a:ln>
          <a:effectLst>
            <a:outerShdw blurRad="50800" dist="50800" dir="3000000" sx="101000" sy="101000" algn="ctr" rotWithShape="0">
              <a:srgbClr val="000000">
                <a:alpha val="36000"/>
              </a:srgbClr>
            </a:outerShdw>
          </a:effectLst>
          <a:extLst/>
        </p:spPr>
      </p:pic>
      <p:sp>
        <p:nvSpPr>
          <p:cNvPr id="6" name="Прямоугольник 5"/>
          <p:cNvSpPr/>
          <p:nvPr/>
        </p:nvSpPr>
        <p:spPr>
          <a:xfrm>
            <a:off x="1547813" y="115888"/>
            <a:ext cx="6769100" cy="369332"/>
          </a:xfrm>
          <a:prstGeom prst="rect">
            <a:avLst/>
          </a:prstGeom>
          <a:solidFill>
            <a:srgbClr val="0070C0"/>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Bef>
                <a:spcPts val="0"/>
              </a:spcBef>
              <a:spcAft>
                <a:spcPts val="0"/>
              </a:spcAft>
              <a:defRPr/>
            </a:pPr>
            <a:r>
              <a:rPr lang="ru-RU" b="1" dirty="0">
                <a:solidFill>
                  <a:schemeClr val="bg1"/>
                </a:solidFill>
                <a:latin typeface="Arial" pitchFamily="34" charset="0"/>
                <a:cs typeface="Arial" pitchFamily="34" charset="0"/>
              </a:rPr>
              <a:t>Департамент образования и науки  Курганской области</a:t>
            </a:r>
          </a:p>
        </p:txBody>
      </p:sp>
      <p:sp>
        <p:nvSpPr>
          <p:cNvPr id="7" name="Прямоугольник 6"/>
          <p:cNvSpPr/>
          <p:nvPr/>
        </p:nvSpPr>
        <p:spPr>
          <a:xfrm>
            <a:off x="2051720" y="1844833"/>
            <a:ext cx="5760640" cy="523220"/>
          </a:xfrm>
          <a:prstGeom prst="rect">
            <a:avLst/>
          </a:prstGeom>
        </p:spPr>
        <p:txBody>
          <a:bodyPr wrap="square">
            <a:spAutoFit/>
          </a:bodyPr>
          <a:lstStyle/>
          <a:p>
            <a:pPr algn="ctr"/>
            <a:r>
              <a:rPr lang="ru-RU" sz="2800" b="1" cap="all" dirty="0"/>
              <a:t> </a:t>
            </a:r>
            <a:r>
              <a:rPr lang="ru-RU" sz="2400" b="1" cap="all" dirty="0"/>
              <a:t> </a:t>
            </a:r>
            <a:endParaRPr lang="ru-RU" sz="2400" dirty="0"/>
          </a:p>
        </p:txBody>
      </p:sp>
      <p:sp>
        <p:nvSpPr>
          <p:cNvPr id="327681" name="Rectangle 1"/>
          <p:cNvSpPr>
            <a:spLocks noChangeArrowheads="1"/>
          </p:cNvSpPr>
          <p:nvPr/>
        </p:nvSpPr>
        <p:spPr bwMode="auto">
          <a:xfrm>
            <a:off x="0" y="2091054"/>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tabLst>
                <a:tab pos="1171575" algn="l"/>
              </a:tabLst>
            </a:pPr>
            <a:r>
              <a:rPr lang="ru-RU" sz="3600" i="1" dirty="0">
                <a:solidFill>
                  <a:srgbClr val="002060"/>
                </a:solidFill>
              </a:rPr>
              <a:t>Организация проведения итогового собеседования </a:t>
            </a:r>
            <a:br>
              <a:rPr lang="ru-RU" sz="3600" i="1" dirty="0">
                <a:solidFill>
                  <a:srgbClr val="002060"/>
                </a:solidFill>
              </a:rPr>
            </a:br>
            <a:r>
              <a:rPr lang="ru-RU" sz="3600" i="1" dirty="0">
                <a:solidFill>
                  <a:srgbClr val="002060"/>
                </a:solidFill>
              </a:rPr>
              <a:t>по русскому языку в </a:t>
            </a:r>
            <a:r>
              <a:rPr lang="ru-RU" sz="3600" i="1">
                <a:solidFill>
                  <a:srgbClr val="002060"/>
                </a:solidFill>
              </a:rPr>
              <a:t>2025 году</a:t>
            </a:r>
            <a:br>
              <a:rPr lang="ru-RU" sz="3600" i="1" dirty="0">
                <a:solidFill>
                  <a:srgbClr val="002060"/>
                </a:solidFill>
              </a:rPr>
            </a:br>
            <a:br>
              <a:rPr lang="ru-RU" sz="3600" i="1" dirty="0">
                <a:solidFill>
                  <a:srgbClr val="002060"/>
                </a:solidFill>
              </a:rPr>
            </a:br>
            <a:endParaRPr kumimoji="0" lang="ru-RU" sz="3600" b="1" i="0" u="none" strike="noStrike" cap="none" normalizeH="0" baseline="0" dirty="0">
              <a:ln>
                <a:noFill/>
              </a:ln>
              <a:solidFill>
                <a:srgbClr val="002060"/>
              </a:solidFill>
              <a:effectLst/>
              <a:latin typeface="Arial" pitchFamily="34" charset="0"/>
              <a:cs typeface="Arial" pitchFamily="34" charset="0"/>
            </a:endParaRPr>
          </a:p>
        </p:txBody>
      </p:sp>
      <p:sp>
        <p:nvSpPr>
          <p:cNvPr id="8" name="TextBox 7">
            <a:extLst>
              <a:ext uri="{FF2B5EF4-FFF2-40B4-BE49-F238E27FC236}">
                <a16:creationId xmlns:a16="http://schemas.microsoft.com/office/drawing/2014/main" id="{D1417DB4-DE91-48F8-86D2-47C1ABDECABF}"/>
              </a:ext>
            </a:extLst>
          </p:cNvPr>
          <p:cNvSpPr txBox="1"/>
          <p:nvPr/>
        </p:nvSpPr>
        <p:spPr>
          <a:xfrm>
            <a:off x="2555776" y="5000636"/>
            <a:ext cx="6336704" cy="1815882"/>
          </a:xfrm>
          <a:prstGeom prst="rect">
            <a:avLst/>
          </a:prstGeom>
          <a:noFill/>
        </p:spPr>
        <p:txBody>
          <a:bodyPr wrap="square" rtlCol="0">
            <a:spAutoFit/>
          </a:bodyPr>
          <a:lstStyle/>
          <a:p>
            <a:pPr algn="r"/>
            <a:r>
              <a:rPr lang="ru-RU" sz="1600" dirty="0"/>
              <a:t>Суханова А.Ю.</a:t>
            </a:r>
          </a:p>
          <a:p>
            <a:pPr algn="r"/>
            <a:r>
              <a:rPr lang="ru-RU" sz="1600" dirty="0"/>
              <a:t> главный специалист отдела оценки качества образования </a:t>
            </a:r>
          </a:p>
          <a:p>
            <a:pPr algn="r"/>
            <a:r>
              <a:rPr lang="ru-RU" sz="1600" dirty="0"/>
              <a:t>управления общего и профессионального образования Департамента образования и науки Курганской области</a:t>
            </a:r>
          </a:p>
          <a:p>
            <a:pPr algn="r"/>
            <a:r>
              <a:rPr lang="en-US" sz="1600" dirty="0">
                <a:hlinkClick r:id="rId4"/>
              </a:rPr>
              <a:t>gia9@don.kurganobl.ru</a:t>
            </a:r>
            <a:endParaRPr lang="en-US" sz="1600" dirty="0"/>
          </a:p>
          <a:p>
            <a:pPr algn="r"/>
            <a:r>
              <a:rPr lang="en-US" sz="1600" dirty="0"/>
              <a:t>(3522) </a:t>
            </a:r>
            <a:r>
              <a:rPr lang="ru-RU" sz="1600" dirty="0"/>
              <a:t>46-14-41 доб. 267</a:t>
            </a:r>
            <a:endParaRPr lang="en-US" sz="1600" dirty="0"/>
          </a:p>
          <a:p>
            <a:pPr algn="r"/>
            <a:r>
              <a:rPr lang="en-US" sz="1600" dirty="0"/>
              <a:t>+7-912-971-73-00</a:t>
            </a:r>
            <a:endParaRPr lang="ru-RU"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1835162" y="2516196"/>
            <a:ext cx="684213" cy="73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sp>
        <p:nvSpPr>
          <p:cNvPr id="14" name="Прямоугольник 13"/>
          <p:cNvSpPr/>
          <p:nvPr/>
        </p:nvSpPr>
        <p:spPr>
          <a:xfrm>
            <a:off x="2105025" y="2182813"/>
            <a:ext cx="306388" cy="14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1512" name="Подзаголовок 4"/>
          <p:cNvSpPr txBox="1">
            <a:spLocks/>
          </p:cNvSpPr>
          <p:nvPr/>
        </p:nvSpPr>
        <p:spPr bwMode="auto">
          <a:xfrm>
            <a:off x="979500" y="165107"/>
            <a:ext cx="7127875" cy="960439"/>
          </a:xfrm>
          <a:prstGeom prst="rect">
            <a:avLst/>
          </a:prstGeom>
          <a:noFill/>
          <a:ln w="9525">
            <a:noFill/>
            <a:miter lim="800000"/>
            <a:headEnd/>
            <a:tailEnd/>
          </a:ln>
        </p:spPr>
        <p:txBody>
          <a:bodyPr/>
          <a:lstStyle/>
          <a:p>
            <a:pPr algn="ctr" eaLnBrk="0" hangingPunct="0">
              <a:spcBef>
                <a:spcPct val="20000"/>
              </a:spcBef>
              <a:buFont typeface="Arial" charset="0"/>
              <a:buNone/>
            </a:pPr>
            <a:endParaRPr lang="ru-RU" altLang="ru-RU" sz="2000" b="1">
              <a:solidFill>
                <a:srgbClr val="C00000"/>
              </a:solidFill>
              <a:latin typeface="Tahoma" pitchFamily="34" charset="0"/>
              <a:cs typeface="Tahoma" pitchFamily="34" charset="0"/>
            </a:endParaRPr>
          </a:p>
        </p:txBody>
      </p:sp>
      <p:sp>
        <p:nvSpPr>
          <p:cNvPr id="16" name="TextBox 15"/>
          <p:cNvSpPr txBox="1"/>
          <p:nvPr/>
        </p:nvSpPr>
        <p:spPr>
          <a:xfrm>
            <a:off x="591516" y="111502"/>
            <a:ext cx="8001056" cy="523220"/>
          </a:xfrm>
          <a:prstGeom prst="rect">
            <a:avLst/>
          </a:prstGeom>
          <a:noFill/>
        </p:spPr>
        <p:txBody>
          <a:bodyPr wrap="square" rtlCol="0">
            <a:spAutoFit/>
          </a:bodyPr>
          <a:lstStyle/>
          <a:p>
            <a:pPr algn="ctr"/>
            <a:r>
              <a:rPr lang="ru-RU" sz="2800" dirty="0"/>
              <a:t>Проведение итогового собеседования</a:t>
            </a:r>
            <a:endParaRPr lang="ru-RU" sz="2800" b="1" dirty="0"/>
          </a:p>
        </p:txBody>
      </p:sp>
      <p:sp>
        <p:nvSpPr>
          <p:cNvPr id="2" name="Прямоугольник 1"/>
          <p:cNvSpPr/>
          <p:nvPr/>
        </p:nvSpPr>
        <p:spPr>
          <a:xfrm>
            <a:off x="191522" y="500042"/>
            <a:ext cx="8801044" cy="6627079"/>
          </a:xfrm>
          <a:prstGeom prst="rect">
            <a:avLst/>
          </a:prstGeom>
        </p:spPr>
        <p:txBody>
          <a:bodyPr wrap="square">
            <a:spAutoFit/>
          </a:bodyPr>
          <a:lstStyle/>
          <a:p>
            <a:pPr algn="just"/>
            <a:r>
              <a:rPr lang="ru-RU" dirty="0"/>
              <a:t>	 В день проведения итогового собеседования имеют право присутствовать:</a:t>
            </a:r>
          </a:p>
          <a:p>
            <a:pPr algn="just"/>
            <a:r>
              <a:rPr lang="ru-RU" dirty="0"/>
              <a:t>	- по решению Департамента и (или) МОУО должностные лица указанных органов;</a:t>
            </a:r>
          </a:p>
          <a:p>
            <a:pPr algn="just"/>
            <a:r>
              <a:rPr lang="ru-RU" dirty="0"/>
              <a:t>	- представители СМИ и общественные наблюдатели. </a:t>
            </a:r>
          </a:p>
          <a:p>
            <a:pPr algn="just"/>
            <a:r>
              <a:rPr lang="ru-RU" dirty="0"/>
              <a:t>	Образовательные организации проводят аккредитацию граждан, заявившихся на участие в общественном наблюдении за проведением итогового собеседования. </a:t>
            </a:r>
          </a:p>
          <a:p>
            <a:pPr algn="just"/>
            <a:r>
              <a:rPr lang="ru-RU" dirty="0"/>
              <a:t>	Аккредитация граждан в качестве общественных наблюдателей </a:t>
            </a:r>
            <a:r>
              <a:rPr lang="ru-RU" sz="1600" dirty="0">
                <a:solidFill>
                  <a:srgbClr val="FF0000"/>
                </a:solidFill>
              </a:rPr>
              <a:t>(не могут быть родители участников)</a:t>
            </a:r>
            <a:r>
              <a:rPr lang="ru-RU" dirty="0"/>
              <a:t> допускается после прохождения ими соответствующей подготовки в образовательной организации </a:t>
            </a:r>
            <a:r>
              <a:rPr lang="ru-RU" sz="1600" dirty="0">
                <a:solidFill>
                  <a:srgbClr val="FF0000"/>
                </a:solidFill>
              </a:rPr>
              <a:t>(оформляется приказом)</a:t>
            </a:r>
            <a:r>
              <a:rPr lang="ru-RU" dirty="0"/>
              <a:t>. </a:t>
            </a:r>
          </a:p>
          <a:p>
            <a:r>
              <a:rPr lang="ru-RU" dirty="0"/>
              <a:t>	 Участникам итогового собеседования рекомендуется взять с собой только разрешенные вещи:</a:t>
            </a:r>
          </a:p>
          <a:p>
            <a:r>
              <a:rPr lang="ru-RU" dirty="0"/>
              <a:t>	1) документ, удостоверяющий личность;</a:t>
            </a:r>
          </a:p>
          <a:p>
            <a:r>
              <a:rPr lang="ru-RU" dirty="0"/>
              <a:t>	2) ручка (</a:t>
            </a:r>
            <a:r>
              <a:rPr lang="ru-RU" dirty="0" err="1"/>
              <a:t>гелевая</a:t>
            </a:r>
            <a:r>
              <a:rPr lang="ru-RU" dirty="0"/>
              <a:t> или капиллярная с чернилами черного цвета);</a:t>
            </a:r>
          </a:p>
          <a:p>
            <a:r>
              <a:rPr lang="ru-RU" dirty="0"/>
              <a:t>	3) лекарства и питание (при необходимости);</a:t>
            </a:r>
          </a:p>
          <a:p>
            <a:pPr algn="just"/>
            <a:r>
              <a:rPr lang="ru-RU" dirty="0"/>
              <a:t>	4) специальные технические средства для участников итогового собеседования с ОВЗ.</a:t>
            </a:r>
          </a:p>
          <a:p>
            <a:pPr algn="just"/>
            <a:r>
              <a:rPr lang="ru-RU" dirty="0"/>
              <a:t>	Во время проведения итогового собеседования участникам запрещено иметь при себе средства связи, фото-, аудио- и видеоаппаратуры, справочные материалы, письменные заметки и иные средства хранения и передачи информации.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715436" cy="6463308"/>
          </a:xfrm>
          <a:prstGeom prst="rect">
            <a:avLst/>
          </a:prstGeom>
        </p:spPr>
        <p:txBody>
          <a:bodyPr wrap="square">
            <a:spAutoFit/>
          </a:bodyPr>
          <a:lstStyle/>
          <a:p>
            <a:pPr algn="just"/>
            <a:r>
              <a:rPr lang="ru-RU" dirty="0"/>
              <a:t>	Организатор проведения итогового собеседования в произвольном порядке приглашает участника итогового собеседования и сопровождает его в аудиторию проведения итогового собеседования согласно списку участников, полученному от ответственного организатора образовательной организации, а после окончания итогового собеседования для данного участника – в учебный кабинет образовательной организации. Затем приглашается новый участник итогового собеседования.</a:t>
            </a:r>
          </a:p>
          <a:p>
            <a:pPr algn="just"/>
            <a:r>
              <a:rPr lang="ru-RU" dirty="0"/>
              <a:t>	Участники итогового собеседования, ожидающие свою очередь, </a:t>
            </a:r>
            <a:r>
              <a:rPr lang="ru-RU" dirty="0">
                <a:solidFill>
                  <a:srgbClr val="FF0000"/>
                </a:solidFill>
              </a:rPr>
              <a:t>не должны пересекаться </a:t>
            </a:r>
            <a:r>
              <a:rPr lang="ru-RU" dirty="0"/>
              <a:t>с участниками, прошедшими процедуру итогового собеседования.</a:t>
            </a:r>
          </a:p>
          <a:p>
            <a:pPr algn="just"/>
            <a:r>
              <a:rPr lang="ru-RU" dirty="0"/>
              <a:t>	После завершения итогового </a:t>
            </a:r>
            <a:r>
              <a:rPr lang="ru-RU"/>
              <a:t>собеседования участники </a:t>
            </a:r>
            <a:r>
              <a:rPr lang="ru-RU" dirty="0"/>
              <a:t>итогового собеседования могут прослушать аудиозапись своего ответа для того, чтобы убедиться, что аудиозапись проведена без сбоев, отсутствуют посторонние шумы и помехи, голоса участника итогового собеседования и экзаменатора-собеседника отчетливо слышны.</a:t>
            </a:r>
          </a:p>
          <a:p>
            <a:pPr algn="just"/>
            <a:r>
              <a:rPr lang="ru-RU" dirty="0"/>
              <a:t>	В случае если участник итогового собеседования по состоянию здоровья или другим объективным причинам не может завершить итоговое собеседование, он может покинуть аудиторию проведения итогового собеседования. Ответственный организатор образовательной организации составляет «Акт о досрочном завершении итогового собеседования по уважительным причинам», а экзаменатор-собеседник вносит соответствующую отметку в форму «Ведомость учета проведения итогового собеседования в аудитории».</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715436" cy="6186309"/>
          </a:xfrm>
          <a:prstGeom prst="rect">
            <a:avLst/>
          </a:prstGeom>
        </p:spPr>
        <p:txBody>
          <a:bodyPr wrap="square">
            <a:spAutoFit/>
          </a:bodyPr>
          <a:lstStyle/>
          <a:p>
            <a:pPr algn="ctr">
              <a:defRPr/>
            </a:pPr>
            <a:r>
              <a:rPr lang="ru-RU" sz="2800" dirty="0"/>
              <a:t>Проверка итогового собеседования</a:t>
            </a:r>
          </a:p>
          <a:p>
            <a:pPr algn="just">
              <a:defRPr/>
            </a:pPr>
            <a:endParaRPr lang="ru-RU" sz="800" dirty="0"/>
          </a:p>
          <a:p>
            <a:pPr algn="just">
              <a:defRPr/>
            </a:pPr>
            <a:r>
              <a:rPr lang="ru-RU" dirty="0"/>
              <a:t>	Эксперты прослушивают ответы участников итогового собеседования и заносят в </a:t>
            </a:r>
            <a:r>
              <a:rPr lang="ru-RU" i="1" dirty="0"/>
              <a:t>протокол эксперта для оценивания ответов участников</a:t>
            </a:r>
            <a:r>
              <a:rPr lang="ru-RU" dirty="0"/>
              <a:t> итогового собеседования следующие сведения на каждого участника: ФИО участника; класс; номер варианта; номер аудитории; баллы по каждому критерию оценивания; общее количество баллов; метку зачет/незачет; ФИО, подпись и дату проверки непосредственно </a:t>
            </a:r>
            <a:r>
              <a:rPr lang="ru-RU" u="sng" dirty="0">
                <a:solidFill>
                  <a:srgbClr val="FF0000"/>
                </a:solidFill>
              </a:rPr>
              <a:t>во время</a:t>
            </a:r>
            <a:r>
              <a:rPr lang="ru-RU" dirty="0"/>
              <a:t> проведения итогового собеседования </a:t>
            </a:r>
            <a:r>
              <a:rPr lang="ru-RU" u="sng" dirty="0">
                <a:solidFill>
                  <a:srgbClr val="FF0000"/>
                </a:solidFill>
              </a:rPr>
              <a:t>или после</a:t>
            </a:r>
            <a:r>
              <a:rPr lang="ru-RU" dirty="0"/>
              <a:t> проведения итогового собеседования, прослушивая аудио-запись ответов участников. Возможна смешанная форма проведения проверки </a:t>
            </a:r>
            <a:r>
              <a:rPr lang="ru-RU" dirty="0">
                <a:solidFill>
                  <a:srgbClr val="FF0000"/>
                </a:solidFill>
              </a:rPr>
              <a:t>(по решению ОО оформляется приказом)</a:t>
            </a:r>
            <a:r>
              <a:rPr lang="ru-RU" dirty="0"/>
              <a:t>.</a:t>
            </a:r>
          </a:p>
          <a:p>
            <a:pPr algn="just">
              <a:defRPr/>
            </a:pPr>
            <a:r>
              <a:rPr lang="ru-RU" dirty="0"/>
              <a:t>	</a:t>
            </a:r>
          </a:p>
          <a:p>
            <a:pPr algn="just">
              <a:defRPr/>
            </a:pPr>
            <a:r>
              <a:rPr lang="ru-RU" dirty="0"/>
              <a:t>	По завершении проверки эксперты заполняют и передают запечатанные протоколы </a:t>
            </a:r>
            <a:r>
              <a:rPr lang="ru-RU" i="1" dirty="0"/>
              <a:t>для оценивания ответов участников итогового собеседования: </a:t>
            </a:r>
          </a:p>
          <a:p>
            <a:pPr algn="just">
              <a:defRPr/>
            </a:pPr>
            <a:r>
              <a:rPr lang="ru-RU" i="1" dirty="0"/>
              <a:t>	в первом случае – </a:t>
            </a:r>
            <a:r>
              <a:rPr lang="ru-RU" dirty="0"/>
              <a:t>экзаменатору-собеседнику;</a:t>
            </a:r>
          </a:p>
          <a:p>
            <a:pPr algn="just">
              <a:defRPr/>
            </a:pPr>
            <a:r>
              <a:rPr lang="ru-RU" dirty="0"/>
              <a:t>	</a:t>
            </a:r>
            <a:r>
              <a:rPr lang="ru-RU" i="1" dirty="0"/>
              <a:t>во втором случае – </a:t>
            </a:r>
            <a:r>
              <a:rPr lang="ru-RU" dirty="0"/>
              <a:t>ответственному организатору ОО.</a:t>
            </a:r>
          </a:p>
          <a:p>
            <a:pPr algn="just">
              <a:defRPr/>
            </a:pPr>
            <a:r>
              <a:rPr lang="ru-RU" dirty="0"/>
              <a:t>	</a:t>
            </a:r>
          </a:p>
          <a:p>
            <a:pPr algn="just">
              <a:defRPr/>
            </a:pPr>
            <a:r>
              <a:rPr lang="ru-RU" dirty="0"/>
              <a:t>	Ознакомление с результатами итогового собеседования проводится образовательной организацией в течение одного рабочего дня после завершения проверки, факт ознакомления фиксируется документально.</a:t>
            </a:r>
          </a:p>
          <a:p>
            <a:pPr algn="just">
              <a:defRPr/>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142853"/>
            <a:ext cx="8858312" cy="6124754"/>
          </a:xfrm>
          <a:prstGeom prst="rect">
            <a:avLst/>
          </a:prstGeom>
        </p:spPr>
        <p:txBody>
          <a:bodyPr wrap="square">
            <a:spAutoFit/>
          </a:bodyPr>
          <a:lstStyle/>
          <a:p>
            <a:pPr algn="just"/>
            <a:r>
              <a:rPr lang="ru-RU" sz="1000" dirty="0"/>
              <a:t>	</a:t>
            </a:r>
            <a:r>
              <a:rPr lang="ru-RU" sz="1400" dirty="0"/>
              <a:t>При получении неудовлетворительного результата участникам итогового собеседования, законным представителям предоставляется право в день ознакомления с результатами итогового собеседования подать в письменной форме заявление на имя руководителя  ОО на проверку аудиозаписи устного ответа участника итогового собеседования комиссией из другой образовательной организации.</a:t>
            </a:r>
          </a:p>
          <a:p>
            <a:pPr algn="just"/>
            <a:r>
              <a:rPr lang="ru-RU" sz="1400" dirty="0"/>
              <a:t>	Руководитель образовательной организации в день поступления заявления информирует ответственного специалиста МОУО, о поступившем заявлении и в течение одного рабочего дня после получения заявления обеспечивает передачу ответственному специалисту аудиозаписи устного ответа участника итогового собеседования.</a:t>
            </a:r>
          </a:p>
          <a:p>
            <a:pPr algn="just"/>
            <a:r>
              <a:rPr lang="ru-RU" sz="1400" dirty="0"/>
              <a:t>	Ответственный специалист в течение одного рабочего дня определяет образовательную организацию, комиссии которой будет поручено повторно проверить ответ участника итогового собеседования.</a:t>
            </a:r>
          </a:p>
          <a:p>
            <a:pPr algn="just"/>
            <a:r>
              <a:rPr lang="ru-RU" sz="1400" dirty="0"/>
              <a:t>	Повторная проверка итогового собеседования осуществляется в течение одного рабочего дня с момента получения аудиозаписи устного ответа участника итогового собеседования.</a:t>
            </a:r>
          </a:p>
          <a:p>
            <a:pPr algn="just"/>
            <a:r>
              <a:rPr lang="ru-RU" sz="1400" dirty="0"/>
              <a:t>	Эксперты по результатам повторной проверки итогового собеседования оформляют экспертное заключение, которое в течение одного рабочего дня направляется в образовательную организацию заявителя.</a:t>
            </a:r>
          </a:p>
          <a:p>
            <a:pPr algn="just"/>
            <a:r>
              <a:rPr lang="ru-RU" sz="1400" dirty="0"/>
              <a:t>	Образовательная организация не позднее одного рабочего дня с момента получения результатов повторной проверки принимает решение об изменении или сохранении результатов проверки ответов участников итогового собеседования и информирует об этом заявителя.</a:t>
            </a:r>
          </a:p>
          <a:p>
            <a:pPr algn="just"/>
            <a:r>
              <a:rPr lang="ru-RU" sz="1400" dirty="0"/>
              <a:t>	Для предотвращения конфликта интересов и обеспечения объективного оценивания итогового собеседования по решению Департамента образования может осуществляться перепроверка ответов участников итогового собеседования.</a:t>
            </a:r>
          </a:p>
          <a:p>
            <a:pPr algn="just"/>
            <a:r>
              <a:rPr lang="ru-RU" sz="1400" dirty="0"/>
              <a:t>	Результаты перепроверки ответов участников итогового собеседования оформляются протоколами региональной комиссии по проверке ответов участников итогового собеседования.</a:t>
            </a:r>
          </a:p>
          <a:p>
            <a:pPr algn="just"/>
            <a:r>
              <a:rPr lang="ru-RU" sz="1400" dirty="0"/>
              <a:t>	Решение об изменении или сохранении результатов оценивания итогового собеседования принимается образовательной организацией не позднее одного рабочего дня с момента получения результата перепроверки ответов участников итогового собеседования.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0"/>
            <a:ext cx="8784976" cy="5262979"/>
          </a:xfrm>
          <a:prstGeom prst="rect">
            <a:avLst/>
          </a:prstGeom>
        </p:spPr>
        <p:txBody>
          <a:bodyPr wrap="square">
            <a:spAutoFit/>
          </a:bodyPr>
          <a:lstStyle/>
          <a:p>
            <a:pPr algn="ctr">
              <a:defRPr/>
            </a:pPr>
            <a:r>
              <a:rPr lang="ru-RU" sz="2400" dirty="0"/>
              <a:t>	</a:t>
            </a:r>
            <a:r>
              <a:rPr lang="ru-RU" sz="2800" dirty="0"/>
              <a:t>Обработка результатов</a:t>
            </a:r>
          </a:p>
          <a:p>
            <a:pPr algn="ctr">
              <a:defRPr/>
            </a:pPr>
            <a:endParaRPr lang="ru-RU" sz="2800" dirty="0"/>
          </a:p>
          <a:p>
            <a:pPr algn="just"/>
            <a:r>
              <a:rPr lang="ru-RU" dirty="0"/>
              <a:t>	Оригиналы бланков итогового собеседования с внесенными в них результатами доставляются в РЦОИ руководителями образовательной организации и (или) специалистами МОУО в течение одного рабочего дня после ознакомления с результатами проверки.</a:t>
            </a:r>
          </a:p>
          <a:p>
            <a:pPr algn="just"/>
            <a:r>
              <a:rPr lang="ru-RU" dirty="0"/>
              <a:t>	Аудио-файлы ответов участников итогового собеседования, записанные при его проведении, файлы и формы проведения итогового собеседования передаются в РЦОИ на электронных носителях или через защищенные каналы связи («деловая почта»).</a:t>
            </a:r>
          </a:p>
          <a:p>
            <a:pPr algn="just"/>
            <a:r>
              <a:rPr lang="ru-RU" dirty="0"/>
              <a:t>	В РЦОИ файлы загружаются в региональную информационную систему средствами специализированного программного обеспечения в течение пяти рабочих дней после проведения итогового собеседования.</a:t>
            </a:r>
          </a:p>
          <a:p>
            <a:pPr algn="just"/>
            <a:r>
              <a:rPr lang="ru-RU" dirty="0"/>
              <a:t>	Сведения о результатах сдачи итогового собеседования обучающихся, экстернов хранятся в региональных информационных системах в течение десяти лет. </a:t>
            </a:r>
          </a:p>
          <a:p>
            <a:pPr algn="just">
              <a:defRPr/>
            </a:pPr>
            <a:endParaRPr lang="ru-RU" sz="2800" dirty="0"/>
          </a:p>
        </p:txBody>
      </p:sp>
    </p:spTree>
    <p:extLst>
      <p:ext uri="{BB962C8B-B14F-4D97-AF65-F5344CB8AC3E}">
        <p14:creationId xmlns:p14="http://schemas.microsoft.com/office/powerpoint/2010/main" val="150908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1835162" y="2516196"/>
            <a:ext cx="684213" cy="73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sp>
        <p:nvSpPr>
          <p:cNvPr id="14" name="Прямоугольник 13"/>
          <p:cNvSpPr/>
          <p:nvPr/>
        </p:nvSpPr>
        <p:spPr>
          <a:xfrm>
            <a:off x="2105025" y="2182813"/>
            <a:ext cx="306388" cy="14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1512" name="Подзаголовок 4"/>
          <p:cNvSpPr txBox="1">
            <a:spLocks/>
          </p:cNvSpPr>
          <p:nvPr/>
        </p:nvSpPr>
        <p:spPr bwMode="auto">
          <a:xfrm>
            <a:off x="979500" y="165107"/>
            <a:ext cx="7127875" cy="1823733"/>
          </a:xfrm>
          <a:prstGeom prst="rect">
            <a:avLst/>
          </a:prstGeom>
          <a:noFill/>
          <a:ln w="9525">
            <a:noFill/>
            <a:miter lim="800000"/>
            <a:headEnd/>
            <a:tailEnd/>
          </a:ln>
        </p:spPr>
        <p:txBody>
          <a:bodyPr/>
          <a:lstStyle/>
          <a:p>
            <a:pPr algn="ctr" eaLnBrk="0" hangingPunct="0">
              <a:spcBef>
                <a:spcPct val="20000"/>
              </a:spcBef>
              <a:buFont typeface="Arial" charset="0"/>
              <a:buNone/>
            </a:pPr>
            <a:endParaRPr lang="ru-RU" altLang="ru-RU" sz="2000" b="1">
              <a:solidFill>
                <a:srgbClr val="C00000"/>
              </a:solidFill>
              <a:latin typeface="Tahoma" pitchFamily="34" charset="0"/>
              <a:cs typeface="Tahoma" pitchFamily="34" charset="0"/>
            </a:endParaRPr>
          </a:p>
        </p:txBody>
      </p:sp>
      <p:sp>
        <p:nvSpPr>
          <p:cNvPr id="16" name="TextBox 15"/>
          <p:cNvSpPr txBox="1"/>
          <p:nvPr/>
        </p:nvSpPr>
        <p:spPr>
          <a:xfrm>
            <a:off x="0" y="17161"/>
            <a:ext cx="9144000" cy="1569660"/>
          </a:xfrm>
          <a:prstGeom prst="rect">
            <a:avLst/>
          </a:prstGeom>
          <a:noFill/>
        </p:spPr>
        <p:txBody>
          <a:bodyPr wrap="square" rtlCol="0">
            <a:spAutoFit/>
          </a:bodyPr>
          <a:lstStyle/>
          <a:p>
            <a:pPr algn="ctr"/>
            <a:endParaRPr lang="ru-RU" sz="3200" dirty="0"/>
          </a:p>
          <a:p>
            <a:pPr algn="ctr"/>
            <a:r>
              <a:rPr lang="ru-RU" sz="3200" dirty="0"/>
              <a:t>Общие сведения о проведении итогового собеседования</a:t>
            </a:r>
            <a:r>
              <a:rPr lang="en-US" sz="3200" dirty="0"/>
              <a:t> </a:t>
            </a:r>
            <a:r>
              <a:rPr lang="ru-RU" sz="3200" dirty="0"/>
              <a:t>в</a:t>
            </a:r>
            <a:r>
              <a:rPr lang="en-US" sz="3200" dirty="0"/>
              <a:t> 2025 </a:t>
            </a:r>
            <a:r>
              <a:rPr lang="ru-RU" sz="3200" dirty="0"/>
              <a:t>году</a:t>
            </a:r>
            <a:endParaRPr lang="ru-RU" sz="3200" b="1" dirty="0"/>
          </a:p>
        </p:txBody>
      </p:sp>
      <p:sp>
        <p:nvSpPr>
          <p:cNvPr id="2" name="Прямоугольник 1"/>
          <p:cNvSpPr/>
          <p:nvPr/>
        </p:nvSpPr>
        <p:spPr>
          <a:xfrm>
            <a:off x="107504" y="1700807"/>
            <a:ext cx="8712968" cy="5663089"/>
          </a:xfrm>
          <a:prstGeom prst="rect">
            <a:avLst/>
          </a:prstGeom>
        </p:spPr>
        <p:txBody>
          <a:bodyPr wrap="square">
            <a:spAutoFit/>
          </a:bodyPr>
          <a:lstStyle/>
          <a:p>
            <a:pPr algn="ctr">
              <a:defRPr/>
            </a:pPr>
            <a:r>
              <a:rPr lang="ru-RU" sz="1600" dirty="0"/>
              <a:t>Итоговое собеседование по русскому языку как условие допуска к ГИА проводится в соответствии с:</a:t>
            </a:r>
          </a:p>
          <a:p>
            <a:pPr algn="ctr">
              <a:defRPr/>
            </a:pPr>
            <a:endParaRPr lang="en-US" sz="1600" dirty="0"/>
          </a:p>
          <a:p>
            <a:pPr marL="285750" indent="-285750" algn="just">
              <a:buFontTx/>
              <a:buChar char="-"/>
              <a:defRPr/>
            </a:pPr>
            <a:r>
              <a:rPr lang="ru-RU" sz="1400" dirty="0"/>
              <a:t>Приказом Министерства просвещения Российской Федерации и Федеральной службы по надзору в сфере образования и науки от 4 апреля 2023 года № 232/551 «Об утверждении Порядка проведения государственной итоговой аттестации по образовательным программам основного общего образования»;</a:t>
            </a:r>
          </a:p>
          <a:p>
            <a:pPr marL="285750" indent="-285750" algn="just">
              <a:buFontTx/>
              <a:buChar char="-"/>
              <a:defRPr/>
            </a:pPr>
            <a:r>
              <a:rPr lang="ru-RU" sz="1400" dirty="0"/>
              <a:t>Письмом Федеральной службы по надзору в сфере образования и науки от 29 октября 2024 года № 02-311 «Об использовании в работе Рекомендаций по организации и проведению итогового собеседования по русскому языку в 2025 году»;</a:t>
            </a:r>
          </a:p>
          <a:p>
            <a:pPr marL="285750" indent="-285750" algn="just">
              <a:buFontTx/>
              <a:buChar char="-"/>
              <a:defRPr/>
            </a:pPr>
            <a:r>
              <a:rPr lang="ru-RU" sz="1400" dirty="0"/>
              <a:t>Приказом Департамента образования и науки Курганской области от 9 января 2024 года № 1 «Об утверждении Порядка проведения и проверки итогового собеседования по русскому языку»;</a:t>
            </a:r>
          </a:p>
          <a:p>
            <a:pPr marL="285750" indent="-285750" algn="just">
              <a:buFontTx/>
              <a:buChar char="-"/>
              <a:defRPr/>
            </a:pPr>
            <a:r>
              <a:rPr lang="ru-RU" sz="1400" dirty="0"/>
              <a:t>Приказом Департамента образования и науки Курганской области от 20 ноября 2024 года № 1063 «Об обеспечении информационной безопасности при получении, тиражировании, хранении, обработке и передаче материалов итогового собеседования по русскому языку на территории Курганской области»;</a:t>
            </a:r>
          </a:p>
          <a:p>
            <a:pPr marL="285750" indent="-285750" algn="just">
              <a:buFontTx/>
              <a:buChar char="-"/>
              <a:defRPr/>
            </a:pPr>
            <a:r>
              <a:rPr lang="ru-RU" sz="1400" dirty="0"/>
              <a:t>Приказом Департамента образования и науки Курганской области от 20 ноября 2024 года № 1067 «Об утверждении формы заявления для прохождения итогового собеседования по русскому языку в 2025 году»;</a:t>
            </a:r>
          </a:p>
          <a:p>
            <a:pPr marL="285750" indent="-285750" algn="just">
              <a:buFontTx/>
              <a:buChar char="-"/>
              <a:defRPr/>
            </a:pPr>
            <a:r>
              <a:rPr lang="ru-RU" sz="1400" dirty="0"/>
              <a:t>Приказом Департамента образования и науки Курганской области 20 ноября 2024 года № 1069 «Об утверждении инструкций для работников, привлекаемых к проведению итогового собеседования по русскому языку».</a:t>
            </a:r>
          </a:p>
          <a:p>
            <a:pPr marL="285750" indent="-285750" algn="just">
              <a:buFontTx/>
              <a:buChar char="-"/>
              <a:defRPr/>
            </a:pPr>
            <a:endParaRPr lang="ru-RU" sz="1600" dirty="0"/>
          </a:p>
          <a:p>
            <a:pPr marL="285750" indent="-285750" algn="just">
              <a:buFontTx/>
              <a:buChar char="-"/>
              <a:defRPr/>
            </a:pPr>
            <a:endParaRPr lang="ru-RU" sz="1600" dirty="0"/>
          </a:p>
          <a:p>
            <a:pPr algn="just">
              <a:defRPr/>
            </a:pPr>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0"/>
            <a:ext cx="8858312" cy="5909310"/>
          </a:xfrm>
          <a:prstGeom prst="rect">
            <a:avLst/>
          </a:prstGeom>
        </p:spPr>
        <p:txBody>
          <a:bodyPr wrap="square">
            <a:spAutoFit/>
          </a:bodyPr>
          <a:lstStyle/>
          <a:p>
            <a:pPr algn="just">
              <a:defRPr/>
            </a:pPr>
            <a:endParaRPr lang="ru-RU" dirty="0"/>
          </a:p>
          <a:p>
            <a:pPr algn="just">
              <a:defRPr/>
            </a:pPr>
            <a:endParaRPr lang="ru-RU" dirty="0"/>
          </a:p>
          <a:p>
            <a:pPr algn="just">
              <a:defRPr/>
            </a:pPr>
            <a:r>
              <a:rPr lang="ru-RU" dirty="0"/>
              <a:t>Итоговое собеседование по русскому языку проводится по текстам, темам и заданиям, сформированным </a:t>
            </a:r>
            <a:r>
              <a:rPr lang="ru-RU" dirty="0" err="1"/>
              <a:t>Рособрнадзором</a:t>
            </a:r>
            <a:r>
              <a:rPr lang="ru-RU" dirty="0"/>
              <a:t> по часовым поясам в сроки:</a:t>
            </a:r>
          </a:p>
          <a:p>
            <a:pPr indent="736600" algn="just">
              <a:buFontTx/>
              <a:buNone/>
              <a:defRPr/>
            </a:pPr>
            <a:r>
              <a:rPr lang="ru-RU" dirty="0"/>
              <a:t>12 февраля 2025 года – основной срок,</a:t>
            </a:r>
          </a:p>
          <a:p>
            <a:pPr indent="736600" algn="just">
              <a:buFontTx/>
              <a:buNone/>
              <a:defRPr/>
            </a:pPr>
            <a:r>
              <a:rPr lang="ru-RU" dirty="0"/>
              <a:t>12 марта, 21 апреля 2025 года – дополнительные сроки.</a:t>
            </a:r>
          </a:p>
          <a:p>
            <a:pPr indent="736600" algn="just">
              <a:buFontTx/>
              <a:buNone/>
              <a:defRPr/>
            </a:pPr>
            <a:endParaRPr lang="ru-RU" dirty="0"/>
          </a:p>
          <a:p>
            <a:pPr algn="just">
              <a:defRPr/>
            </a:pPr>
            <a:r>
              <a:rPr lang="ru-RU" dirty="0"/>
              <a:t>	Для участия в итоговом собеседовании обучающиеся подают заявление в образовательные организации, в которых обучающиеся осваивают образовательные программы основного общего образования, а экстерны – в организации, осуществляющие образовательную деятельность по имеющим государственную аккредитацию образовательным программам основного общего образования, по выбору экстернов не позднее чем за две недели до начала проведения итогового собеседования (до 29 января 2025 года).</a:t>
            </a:r>
          </a:p>
          <a:p>
            <a:pPr algn="just">
              <a:defRPr/>
            </a:pPr>
            <a:endParaRPr lang="ru-RU" dirty="0"/>
          </a:p>
          <a:p>
            <a:pPr algn="just">
              <a:defRPr/>
            </a:pPr>
            <a:r>
              <a:rPr lang="ru-RU" dirty="0"/>
              <a:t>	</a:t>
            </a:r>
            <a:r>
              <a:rPr lang="ru-RU" i="1" dirty="0">
                <a:solidFill>
                  <a:srgbClr val="FF0000"/>
                </a:solidFill>
              </a:rPr>
              <a:t>Важно!!! Девятиклассники, имеющие отметку «зачет» по итоговому собеседованию по русскому языку, повторно итоговое собеседование не проходят, т.к. результат итогового собеседования как условие допуска к ГИА действует </a:t>
            </a:r>
            <a:r>
              <a:rPr lang="ru-RU" b="1" i="1" dirty="0">
                <a:solidFill>
                  <a:srgbClr val="FF0000"/>
                </a:solidFill>
              </a:rPr>
              <a:t>бессрочно</a:t>
            </a:r>
            <a:r>
              <a:rPr lang="ru-RU" i="1" dirty="0">
                <a:solidFill>
                  <a:srgbClr val="FF0000"/>
                </a:solidFill>
              </a:rPr>
              <a:t>.</a:t>
            </a:r>
          </a:p>
          <a:p>
            <a:pPr algn="just">
              <a:defRPr/>
            </a:pPr>
            <a:endParaRPr lang="ru-RU" dirty="0"/>
          </a:p>
          <a:p>
            <a:pPr algn="just">
              <a:defRPr/>
            </a:pPr>
            <a:r>
              <a:rPr lang="ru-RU"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8784976" cy="4431983"/>
          </a:xfrm>
          <a:prstGeom prst="rect">
            <a:avLst/>
          </a:prstGeom>
        </p:spPr>
        <p:txBody>
          <a:bodyPr wrap="square">
            <a:spAutoFit/>
          </a:bodyPr>
          <a:lstStyle/>
          <a:p>
            <a:pPr algn="just">
              <a:defRPr/>
            </a:pPr>
            <a:r>
              <a:rPr lang="ru-RU" sz="2400" dirty="0"/>
              <a:t>	</a:t>
            </a:r>
          </a:p>
          <a:p>
            <a:pPr algn="just">
              <a:defRPr/>
            </a:pPr>
            <a:r>
              <a:rPr lang="ru-RU" sz="2400" dirty="0"/>
              <a:t>	</a:t>
            </a:r>
            <a:r>
              <a:rPr lang="ru-RU" dirty="0"/>
              <a:t>Формы заявлений обучающихся, экстернов на участие в итоговом собеседовании утверждены приказом Департамента образования и науки Курганской области от 20 ноября 2024 года № 1067.</a:t>
            </a:r>
          </a:p>
          <a:p>
            <a:pPr algn="just">
              <a:defRPr/>
            </a:pPr>
            <a:endParaRPr lang="ru-RU" dirty="0"/>
          </a:p>
          <a:p>
            <a:pPr algn="just">
              <a:defRPr/>
            </a:pPr>
            <a:r>
              <a:rPr lang="ru-RU" dirty="0"/>
              <a:t>	Участники итогового собеседования с ОВЗ при подаче заявления на прохождение итогового собеседования предъявляют копию рекомендаций ПМПК, а обучающиеся, экстерны – дети-инвалиды и инвалиды предъявляют оригинал или заверенную в установленном порядке копию справки, подтверждающей факт установления инвалидности, выданной федеральным государственным учреждением медико-социальной экспертизы (далее – МСЭ), а также копию рекомендаций ПМПК при необходимости создания специальных условий.</a:t>
            </a:r>
          </a:p>
          <a:p>
            <a:pPr algn="just">
              <a:defRPr/>
            </a:pPr>
            <a:r>
              <a:rPr lang="ru-RU" dirty="0"/>
              <a:t>	</a:t>
            </a:r>
          </a:p>
          <a:p>
            <a:pPr algn="just">
              <a:defRPr/>
            </a:pPr>
            <a:r>
              <a:rPr lang="ru-RU" dirty="0"/>
              <a:t>	</a:t>
            </a:r>
            <a:endParaRPr lang="ru-RU" b="1" i="1" dirty="0"/>
          </a:p>
        </p:txBody>
      </p:sp>
    </p:spTree>
    <p:extLst>
      <p:ext uri="{BB962C8B-B14F-4D97-AF65-F5344CB8AC3E}">
        <p14:creationId xmlns:p14="http://schemas.microsoft.com/office/powerpoint/2010/main" val="3384761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87025"/>
            <a:ext cx="8856984" cy="5755422"/>
          </a:xfrm>
          <a:prstGeom prst="rect">
            <a:avLst/>
          </a:prstGeom>
        </p:spPr>
        <p:txBody>
          <a:bodyPr wrap="square">
            <a:spAutoFit/>
          </a:bodyPr>
          <a:lstStyle/>
          <a:p>
            <a:pPr algn="just">
              <a:defRPr/>
            </a:pPr>
            <a:r>
              <a:rPr lang="ru-RU" sz="2400" dirty="0"/>
              <a:t>	</a:t>
            </a:r>
            <a:r>
              <a:rPr lang="ru-RU" dirty="0"/>
              <a:t>На выполнение работы каждому участнику отводится в среднем 15-16 минут. </a:t>
            </a:r>
          </a:p>
          <a:p>
            <a:pPr algn="just">
              <a:defRPr/>
            </a:pPr>
            <a:endParaRPr lang="ru-RU" dirty="0"/>
          </a:p>
          <a:p>
            <a:pPr algn="just">
              <a:defRPr/>
            </a:pPr>
            <a:r>
              <a:rPr lang="ru-RU" b="1" i="1" dirty="0"/>
              <a:t>	</a:t>
            </a:r>
            <a:r>
              <a:rPr lang="ru-RU" b="1" i="1" dirty="0">
                <a:solidFill>
                  <a:srgbClr val="FF0000"/>
                </a:solidFill>
              </a:rPr>
              <a:t>Важно!!! </a:t>
            </a:r>
            <a:r>
              <a:rPr lang="ru-RU" i="1" dirty="0">
                <a:solidFill>
                  <a:srgbClr val="FF0000"/>
                </a:solidFill>
              </a:rPr>
              <a:t>Заключения ПМПК или МСЭ дает девятиклассникам возможность увеличения времени для подготовки и сдачи итогового собеседования на 30 минут, в некоторых случаях уменьшения количества баллов за выполнение заданий итогового собеседования. Также заключения ПМПК или МСЭ упрощает процедуру проведения ГИА-9 (количество, форма и продолжительность экзаменов).</a:t>
            </a:r>
          </a:p>
          <a:p>
            <a:pPr algn="just">
              <a:defRPr/>
            </a:pPr>
            <a:r>
              <a:rPr lang="ru-RU" i="1" dirty="0">
                <a:solidFill>
                  <a:srgbClr val="FF0000"/>
                </a:solidFill>
              </a:rPr>
              <a:t>	</a:t>
            </a:r>
            <a:r>
              <a:rPr lang="ru-RU" b="1" i="1" dirty="0">
                <a:solidFill>
                  <a:srgbClr val="FF0000"/>
                </a:solidFill>
              </a:rPr>
              <a:t>Аттестат участника с ОВЗ такой же как у всех выпускников 9 классов.</a:t>
            </a:r>
          </a:p>
          <a:p>
            <a:pPr algn="just">
              <a:defRPr/>
            </a:pPr>
            <a:endParaRPr lang="ru-RU" dirty="0"/>
          </a:p>
          <a:p>
            <a:pPr algn="just">
              <a:defRPr/>
            </a:pPr>
            <a:r>
              <a:rPr lang="ru-RU" dirty="0"/>
              <a:t>	В продолжительность итогового собеседования не включается время, отведенное на подготовительные мероприятия (приветствие участника итогового собеседования, внесение сведений в ведомость учета проведения итогового собеседования в аудитории, инструктаж участника собеседования экзаменатором-собеседником по выполнению заданий до начала процедуры).</a:t>
            </a:r>
          </a:p>
          <a:p>
            <a:pPr algn="just">
              <a:defRPr/>
            </a:pPr>
            <a:r>
              <a:rPr lang="ru-RU" dirty="0"/>
              <a:t>	</a:t>
            </a:r>
            <a:r>
              <a:rPr lang="ru-RU" dirty="0">
                <a:solidFill>
                  <a:srgbClr val="FF0000"/>
                </a:solidFill>
              </a:rPr>
              <a:t>Время начала проведения итогового собеседования –  09:00 местного времени для </a:t>
            </a:r>
            <a:r>
              <a:rPr lang="ru-RU" b="1" dirty="0">
                <a:solidFill>
                  <a:srgbClr val="FF0000"/>
                </a:solidFill>
              </a:rPr>
              <a:t>всех</a:t>
            </a:r>
            <a:r>
              <a:rPr lang="ru-RU" dirty="0">
                <a:solidFill>
                  <a:srgbClr val="FF0000"/>
                </a:solidFill>
              </a:rPr>
              <a:t> обучающихся 9 классов.</a:t>
            </a:r>
          </a:p>
          <a:p>
            <a:pPr>
              <a:defRPr/>
            </a:pPr>
            <a:r>
              <a:rPr lang="ru-RU" sz="2000" dirty="0"/>
              <a:t>	</a:t>
            </a:r>
            <a:endParaRPr lang="ru-RU" sz="2400" dirty="0"/>
          </a:p>
        </p:txBody>
      </p:sp>
    </p:spTree>
    <p:extLst>
      <p:ext uri="{BB962C8B-B14F-4D97-AF65-F5344CB8AC3E}">
        <p14:creationId xmlns:p14="http://schemas.microsoft.com/office/powerpoint/2010/main" val="392563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715436" cy="6671057"/>
          </a:xfrm>
          <a:prstGeom prst="rect">
            <a:avLst/>
          </a:prstGeom>
        </p:spPr>
        <p:txBody>
          <a:bodyPr wrap="square">
            <a:spAutoFit/>
          </a:bodyPr>
          <a:lstStyle/>
          <a:p>
            <a:pPr algn="just">
              <a:defRPr/>
            </a:pPr>
            <a:r>
              <a:rPr lang="ru-RU" dirty="0"/>
              <a:t>	Технология проведения итогового собеседования  предполагает устное выполнение участниками заданий КИМ. </a:t>
            </a:r>
          </a:p>
          <a:p>
            <a:pPr algn="just">
              <a:defRPr/>
            </a:pPr>
            <a:r>
              <a:rPr lang="ru-RU" dirty="0"/>
              <a:t>	</a:t>
            </a:r>
            <a:endParaRPr lang="ru-RU" sz="1600" dirty="0"/>
          </a:p>
          <a:p>
            <a:pPr algn="just">
              <a:defRPr/>
            </a:pPr>
            <a:r>
              <a:rPr lang="ru-RU" dirty="0"/>
              <a:t>	КИМ состоит из четырех заданий, включающих в себя чтение текста вслух, пересказ текста с привлечением дополнительной информации, монологическое высказывание по одной из выбранных тем и диалог с экзаменатором-собеседником.</a:t>
            </a:r>
          </a:p>
          <a:p>
            <a:pPr algn="just">
              <a:defRPr/>
            </a:pPr>
            <a:endParaRPr lang="ru-RU" sz="1050" dirty="0"/>
          </a:p>
          <a:p>
            <a:pPr algn="just"/>
            <a:r>
              <a:rPr lang="ru-RU" dirty="0"/>
              <a:t>	 </a:t>
            </a:r>
            <a:r>
              <a:rPr lang="ru-RU" dirty="0">
                <a:solidFill>
                  <a:srgbClr val="FF0000"/>
                </a:solidFill>
              </a:rPr>
              <a:t>Не позднее чем за 2 недели </a:t>
            </a:r>
            <a:r>
              <a:rPr lang="ru-RU" dirty="0"/>
              <a:t>образовательная организация принимает решение об организации итогового собеседования </a:t>
            </a:r>
            <a:r>
              <a:rPr lang="ru-RU" dirty="0">
                <a:solidFill>
                  <a:srgbClr val="FF0000"/>
                </a:solidFill>
              </a:rPr>
              <a:t>(оформляется приказом)</a:t>
            </a:r>
            <a:r>
              <a:rPr lang="ru-RU" dirty="0"/>
              <a:t>: </a:t>
            </a:r>
          </a:p>
          <a:p>
            <a:r>
              <a:rPr lang="ru-RU" dirty="0"/>
              <a:t>	- в ходе учебного процесса в образовательной организации </a:t>
            </a:r>
          </a:p>
          <a:p>
            <a:pPr lvl="1"/>
            <a:r>
              <a:rPr lang="ru-RU" dirty="0"/>
              <a:t>	- вне учебного процесса в образовательной организации.</a:t>
            </a:r>
          </a:p>
          <a:p>
            <a:pPr algn="just">
              <a:defRPr/>
            </a:pPr>
            <a:endParaRPr lang="ru-RU" sz="1050" dirty="0"/>
          </a:p>
          <a:p>
            <a:pPr algn="just">
              <a:defRPr/>
            </a:pPr>
            <a:r>
              <a:rPr lang="ru-RU" dirty="0"/>
              <a:t>	По решению образовательной организации </a:t>
            </a:r>
            <a:r>
              <a:rPr lang="ru-RU" dirty="0">
                <a:solidFill>
                  <a:srgbClr val="FF0000"/>
                </a:solidFill>
              </a:rPr>
              <a:t>(оформляется приказом)</a:t>
            </a:r>
            <a:r>
              <a:rPr lang="ru-RU" dirty="0"/>
              <a:t> итоговое собеседование проходит в аудиториях проведения с оборудованным рабочим местом (компьютер, микрофон) для осуществления аудиозаписи ответов участников итогового собеседования, либо с использованием диктофона (использование телефона запрещено). </a:t>
            </a:r>
          </a:p>
          <a:p>
            <a:pPr algn="just">
              <a:defRPr/>
            </a:pPr>
            <a:endParaRPr lang="ru-RU" sz="1050" dirty="0"/>
          </a:p>
          <a:p>
            <a:pPr algn="just">
              <a:defRPr/>
            </a:pPr>
            <a:r>
              <a:rPr lang="ru-RU" dirty="0"/>
              <a:t>	Проверка выполнения заданий итогового собеседования осуществляется одним экспертом, прошедшим соответствующее обучение, либо непосредственно во время проведения итогового собеседования, либо после его проведения по аудио-записям ответов участников итогового собеседования (по решению образовательной организации </a:t>
            </a:r>
            <a:r>
              <a:rPr lang="ru-RU" dirty="0">
                <a:solidFill>
                  <a:srgbClr val="FF0000"/>
                </a:solidFill>
              </a:rPr>
              <a:t>(оформляется приказом)</a:t>
            </a:r>
            <a:r>
              <a:rPr lang="ru-RU" dirty="0"/>
              <a:t>). Возможно совместить обе схемы проверки.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0"/>
            <a:ext cx="8856984" cy="6663363"/>
          </a:xfrm>
          <a:prstGeom prst="rect">
            <a:avLst/>
          </a:prstGeom>
        </p:spPr>
        <p:txBody>
          <a:bodyPr wrap="square">
            <a:spAutoFit/>
          </a:bodyPr>
          <a:lstStyle/>
          <a:p>
            <a:pPr algn="just">
              <a:defRPr/>
            </a:pPr>
            <a:r>
              <a:rPr lang="ru-RU" sz="2400" dirty="0"/>
              <a:t>	</a:t>
            </a:r>
            <a:r>
              <a:rPr lang="ru-RU" sz="1700" dirty="0"/>
              <a:t>РЦОИ направляет в образовательную организацию посредством электронной почты КИМ итогового собеседования не ранее 07:30 местного времени до начала итогового собеседования. </a:t>
            </a:r>
          </a:p>
          <a:p>
            <a:pPr algn="just">
              <a:defRPr/>
            </a:pPr>
            <a:endParaRPr lang="ru-RU" sz="1700" dirty="0"/>
          </a:p>
          <a:p>
            <a:pPr algn="just">
              <a:defRPr/>
            </a:pPr>
            <a:r>
              <a:rPr lang="ru-RU" sz="1700" dirty="0"/>
              <a:t>	В случае получения неудовлетворительного результата («незачет») за итоговое собеседование участники итогового собеседования вправе пересдать итоговое собеседование в текущем учебном году, но не более двух раз и только в дополнительные сроки, предусмотренные расписанием проведения итогового собеседования.</a:t>
            </a:r>
          </a:p>
          <a:p>
            <a:pPr algn="just">
              <a:defRPr/>
            </a:pPr>
            <a:endParaRPr lang="ru-RU" sz="1700" dirty="0"/>
          </a:p>
          <a:p>
            <a:pPr algn="just"/>
            <a:r>
              <a:rPr lang="ru-RU" sz="1700" dirty="0"/>
              <a:t>	К прохождению итогового собеседования могут быть повторно допущены в текущем учебном году в дополнительные сроки следующие участники итогового собеседования:</a:t>
            </a:r>
          </a:p>
          <a:p>
            <a:pPr algn="just"/>
            <a:r>
              <a:rPr lang="ru-RU" sz="1700" dirty="0"/>
              <a:t>	1) получившие неудовлетворительный результат («незачет»);</a:t>
            </a:r>
          </a:p>
          <a:p>
            <a:pPr algn="just"/>
            <a:r>
              <a:rPr lang="ru-RU" sz="1700" dirty="0"/>
              <a:t>	2) удаленные с итогового собеседования за нарушение порядка проведения;</a:t>
            </a:r>
          </a:p>
          <a:p>
            <a:pPr algn="just"/>
            <a:r>
              <a:rPr lang="ru-RU" sz="1700" dirty="0"/>
              <a:t>	3) не явившиеся на итоговое собеседование по уважительным причинам (болезнь или иные обстоятельства), подтвержденным документально;</a:t>
            </a:r>
          </a:p>
          <a:p>
            <a:pPr algn="just"/>
            <a:r>
              <a:rPr lang="ru-RU" sz="1700" dirty="0"/>
              <a:t>	4) не завершившие итоговое собеседование по уважительным причинам (болезнь или иные обстоятельства), подтвержденным документально.</a:t>
            </a:r>
          </a:p>
          <a:p>
            <a:pPr algn="just">
              <a:defRPr/>
            </a:pPr>
            <a:endParaRPr lang="ru-RU" sz="2000" dirty="0"/>
          </a:p>
          <a:p>
            <a:pPr algn="just">
              <a:defRPr/>
            </a:pPr>
            <a:endParaRPr lang="ru-RU" sz="2000" dirty="0"/>
          </a:p>
          <a:p>
            <a:pPr algn="just">
              <a:defRPr/>
            </a:pPr>
            <a:endParaRPr lang="ru-RU" sz="2000" dirty="0"/>
          </a:p>
          <a:p>
            <a:pPr algn="just">
              <a:defRPr/>
            </a:pPr>
            <a:r>
              <a:rPr lang="ru-RU" sz="2000" dirty="0"/>
              <a:t>	</a:t>
            </a:r>
          </a:p>
        </p:txBody>
      </p:sp>
    </p:spTree>
    <p:extLst>
      <p:ext uri="{BB962C8B-B14F-4D97-AF65-F5344CB8AC3E}">
        <p14:creationId xmlns:p14="http://schemas.microsoft.com/office/powerpoint/2010/main" val="4168763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1835162" y="2516196"/>
            <a:ext cx="684213" cy="73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sp>
        <p:nvSpPr>
          <p:cNvPr id="14" name="Прямоугольник 13"/>
          <p:cNvSpPr/>
          <p:nvPr/>
        </p:nvSpPr>
        <p:spPr>
          <a:xfrm>
            <a:off x="2105025" y="2182813"/>
            <a:ext cx="306388" cy="14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1512" name="Подзаголовок 4"/>
          <p:cNvSpPr txBox="1">
            <a:spLocks/>
          </p:cNvSpPr>
          <p:nvPr/>
        </p:nvSpPr>
        <p:spPr bwMode="auto">
          <a:xfrm>
            <a:off x="979500" y="165107"/>
            <a:ext cx="7127875" cy="960439"/>
          </a:xfrm>
          <a:prstGeom prst="rect">
            <a:avLst/>
          </a:prstGeom>
          <a:noFill/>
          <a:ln w="9525">
            <a:noFill/>
            <a:miter lim="800000"/>
            <a:headEnd/>
            <a:tailEnd/>
          </a:ln>
        </p:spPr>
        <p:txBody>
          <a:bodyPr/>
          <a:lstStyle/>
          <a:p>
            <a:pPr algn="ctr" eaLnBrk="0" hangingPunct="0">
              <a:spcBef>
                <a:spcPct val="20000"/>
              </a:spcBef>
              <a:buFont typeface="Arial" charset="0"/>
              <a:buNone/>
            </a:pPr>
            <a:endParaRPr lang="ru-RU" altLang="ru-RU" sz="2000" b="1">
              <a:solidFill>
                <a:srgbClr val="C00000"/>
              </a:solidFill>
              <a:latin typeface="Tahoma" pitchFamily="34" charset="0"/>
              <a:cs typeface="Tahoma" pitchFamily="34" charset="0"/>
            </a:endParaRPr>
          </a:p>
        </p:txBody>
      </p:sp>
      <p:sp>
        <p:nvSpPr>
          <p:cNvPr id="16" name="TextBox 15"/>
          <p:cNvSpPr txBox="1"/>
          <p:nvPr/>
        </p:nvSpPr>
        <p:spPr>
          <a:xfrm>
            <a:off x="0" y="1"/>
            <a:ext cx="9144000" cy="1015663"/>
          </a:xfrm>
          <a:prstGeom prst="rect">
            <a:avLst/>
          </a:prstGeom>
          <a:noFill/>
        </p:spPr>
        <p:txBody>
          <a:bodyPr wrap="square" rtlCol="0">
            <a:spAutoFit/>
          </a:bodyPr>
          <a:lstStyle/>
          <a:p>
            <a:pPr algn="ctr"/>
            <a:r>
              <a:rPr lang="ru-RU" sz="2800" dirty="0">
                <a:solidFill>
                  <a:srgbClr val="002060"/>
                </a:solidFill>
              </a:rPr>
              <a:t>Подготовка к проведению итогового собеседования</a:t>
            </a:r>
            <a:br>
              <a:rPr lang="ru-RU" sz="3200" dirty="0">
                <a:solidFill>
                  <a:srgbClr val="FF0000"/>
                </a:solidFill>
              </a:rPr>
            </a:br>
            <a:endParaRPr lang="ru-RU" sz="3200" b="1" dirty="0"/>
          </a:p>
        </p:txBody>
      </p:sp>
      <p:sp>
        <p:nvSpPr>
          <p:cNvPr id="2" name="Прямоугольник 1"/>
          <p:cNvSpPr/>
          <p:nvPr/>
        </p:nvSpPr>
        <p:spPr>
          <a:xfrm>
            <a:off x="215516" y="500042"/>
            <a:ext cx="8712968" cy="6463308"/>
          </a:xfrm>
          <a:prstGeom prst="rect">
            <a:avLst/>
          </a:prstGeom>
        </p:spPr>
        <p:txBody>
          <a:bodyPr wrap="square">
            <a:spAutoFit/>
          </a:bodyPr>
          <a:lstStyle/>
          <a:p>
            <a:pPr marL="0" indent="12700" algn="just">
              <a:buFontTx/>
              <a:buNone/>
              <a:defRPr/>
            </a:pPr>
            <a:r>
              <a:rPr lang="ru-RU" sz="2400" dirty="0"/>
              <a:t>	</a:t>
            </a:r>
            <a:r>
              <a:rPr lang="ru-RU" dirty="0"/>
              <a:t>В каждой ОО, участвующей в итоговом собеседовании, за две недели до проведения итогового собеседования назначаются следующие специалисты:</a:t>
            </a:r>
          </a:p>
          <a:p>
            <a:pPr algn="just">
              <a:defRPr/>
            </a:pPr>
            <a:r>
              <a:rPr lang="ru-RU" dirty="0"/>
              <a:t>	- ответственный организатор ОО, обеспечивающий подготовку и проведение итогового собеседования. Назначается, как правило, руководитель ОО, либо заместитель руководителя ОО, на базе которой проводится итоговое собеседование;</a:t>
            </a:r>
          </a:p>
          <a:p>
            <a:pPr algn="just"/>
            <a:r>
              <a:rPr lang="ru-RU" dirty="0"/>
              <a:t>	- организаторы, обеспечивающие передвижение обучающихся и соблюдение порядка и тишины в местах проведения итогового собеседования (требования к кандидатуре не предъявляются); 	</a:t>
            </a:r>
          </a:p>
          <a:p>
            <a:pPr algn="just"/>
            <a:r>
              <a:rPr lang="ru-RU" dirty="0"/>
              <a:t>	- экзаменатор-собеседник, который проводит собеседование с обучающимся, а также обеспечивает проверку паспортных данных участника итогового собеседования и фиксирует время начала и время окончания итогового собеседования каждого участника (может быть учитель с высшим образованием, имеющий коммуникативные навыки);</a:t>
            </a:r>
          </a:p>
          <a:p>
            <a:pPr algn="just">
              <a:defRPr/>
            </a:pPr>
            <a:r>
              <a:rPr lang="ru-RU" dirty="0"/>
              <a:t>	- технический специалист, обеспечивающий получение  материалов для проведения итогового собеседования, а также осуществляющий аудиозапись ответов участников;</a:t>
            </a:r>
          </a:p>
          <a:p>
            <a:pPr algn="just">
              <a:defRPr/>
            </a:pPr>
            <a:r>
              <a:rPr lang="ru-RU" dirty="0"/>
              <a:t>	- эксперт, оценивающий ответы участника собеседования  (только учитель русского языка и литературы, прошедший соответствующее обучение). </a:t>
            </a:r>
          </a:p>
          <a:p>
            <a:pPr algn="just">
              <a:defRPr/>
            </a:pPr>
            <a:endParaRPr lang="ru-RU" sz="2400" dirty="0"/>
          </a:p>
          <a:p>
            <a:pPr algn="just">
              <a:defRPr/>
            </a:pPr>
            <a:r>
              <a:rPr lang="ru-RU" sz="24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8748464" cy="6001643"/>
          </a:xfrm>
          <a:prstGeom prst="rect">
            <a:avLst/>
          </a:prstGeom>
        </p:spPr>
        <p:txBody>
          <a:bodyPr wrap="square">
            <a:spAutoFit/>
          </a:bodyPr>
          <a:lstStyle/>
          <a:p>
            <a:pPr algn="just">
              <a:defRPr/>
            </a:pPr>
            <a:r>
              <a:rPr lang="ru-RU" sz="2400" dirty="0"/>
              <a:t>	</a:t>
            </a:r>
            <a:r>
              <a:rPr lang="ru-RU" dirty="0"/>
              <a:t>При проведении итогового собеседования в ОО планируется задействовать: </a:t>
            </a:r>
          </a:p>
          <a:p>
            <a:pPr algn="just">
              <a:defRPr/>
            </a:pPr>
            <a:r>
              <a:rPr lang="ru-RU" dirty="0"/>
              <a:t>	</a:t>
            </a:r>
          </a:p>
          <a:p>
            <a:pPr algn="just">
              <a:defRPr/>
            </a:pPr>
            <a:r>
              <a:rPr lang="ru-RU" dirty="0"/>
              <a:t>	необходимое количество аудиторий проведения, исходя из расчета количества участников итогового собеседования (в среднем в час в одной аудитории проведения проходит итоговое собеседование 3-4 человека, количества привлекаемых экзаменаторов-собеседников (не менее одного на аудиторию) и экспертов;</a:t>
            </a:r>
          </a:p>
          <a:p>
            <a:r>
              <a:rPr lang="ru-RU" dirty="0"/>
              <a:t>	</a:t>
            </a:r>
          </a:p>
          <a:p>
            <a:pPr algn="just"/>
            <a:r>
              <a:rPr lang="ru-RU" dirty="0"/>
              <a:t>	помещение для получения КИМ итогового собеседования и внесения результатов в специализированную форму для внесения информации из протоколов экспертов – Штаб, оборудованный телефонной связью, принтером, персональным компьютером с выходом в сеть «Интернет» для получения тем, текстов и заданий итогового собеседования, критериев оценивания итогового собеседования и других материалов;</a:t>
            </a:r>
          </a:p>
          <a:p>
            <a:pPr algn="just"/>
            <a:r>
              <a:rPr lang="ru-RU" dirty="0"/>
              <a:t>	</a:t>
            </a:r>
          </a:p>
          <a:p>
            <a:pPr algn="just"/>
            <a:r>
              <a:rPr lang="ru-RU" dirty="0"/>
              <a:t>	учебные кабинеты, в которых участники итогового собеседования ожидают очереди для участия в итоговом собеседовании, а также учебные кабинеты для участников, прошедших итоговое собеседование (в случае принятия решения образовательной организации о проведении итогового собеседования в ходе учебного процесса).</a:t>
            </a:r>
          </a:p>
        </p:txBody>
      </p:sp>
    </p:spTree>
    <p:extLst>
      <p:ext uri="{BB962C8B-B14F-4D97-AF65-F5344CB8AC3E}">
        <p14:creationId xmlns:p14="http://schemas.microsoft.com/office/powerpoint/2010/main" val="421928233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14605</TotalTime>
  <Words>2155</Words>
  <Application>Microsoft Office PowerPoint</Application>
  <PresentationFormat>Экран (4:3)</PresentationFormat>
  <Paragraphs>128</Paragraphs>
  <Slides>14</Slides>
  <Notes>3</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Tahoma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подготовке к проведению государственной итоговой аттестации  по образовательным программам основного общего и среднего общего образования в 2015-2016 учебном году в субъекте Российской Федерации</dc:title>
  <dc:creator>user</dc:creator>
  <cp:lastModifiedBy>GIA9-OOKO</cp:lastModifiedBy>
  <cp:revision>1071</cp:revision>
  <cp:lastPrinted>2023-11-24T05:33:35Z</cp:lastPrinted>
  <dcterms:created xsi:type="dcterms:W3CDTF">2015-09-16T09:30:35Z</dcterms:created>
  <dcterms:modified xsi:type="dcterms:W3CDTF">2024-11-25T11:41:57Z</dcterms:modified>
</cp:coreProperties>
</file>